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680"/>
  </p:normalViewPr>
  <p:slideViewPr>
    <p:cSldViewPr snapToGrid="0" snapToObjects="1">
      <p:cViewPr varScale="1">
        <p:scale>
          <a:sx n="108" d="100"/>
          <a:sy n="108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5/16/22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5/16/22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DD7B6-9D47-B3E7-BE6F-5B23CC7256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Conceptual Confusion, Institutional Clarity?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3682BF-184A-05C7-02B5-ADCB50F39F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Suicide, Attempted Suicide, and Self-Harm in Twentieth-Century Britain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240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0B9F6-942E-7686-E6CF-9D9D60217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Institutional contextual difference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CBA14-864E-4D05-CDEE-A985EB80C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 really mean is focus on institution and context.</a:t>
            </a:r>
          </a:p>
          <a:p>
            <a:r>
              <a:rPr lang="en-US" b="1" dirty="0"/>
              <a:t>Suicide</a:t>
            </a:r>
            <a:r>
              <a:rPr lang="en-US" dirty="0"/>
              <a:t>: long-established statistical practices, legal powers with coroners, laws around reporting and disposing of bodies.</a:t>
            </a:r>
          </a:p>
          <a:p>
            <a:endParaRPr lang="en-US" dirty="0"/>
          </a:p>
          <a:p>
            <a:r>
              <a:rPr lang="en-US" b="1" dirty="0"/>
              <a:t>Attempted Suicide</a:t>
            </a:r>
            <a:r>
              <a:rPr lang="en-US" dirty="0"/>
              <a:t>: asylum records (statistics collected for very special reasons), emergency room studies, psychiatric liaison.</a:t>
            </a:r>
          </a:p>
          <a:p>
            <a:endParaRPr lang="en-US" dirty="0"/>
          </a:p>
          <a:p>
            <a:r>
              <a:rPr lang="en-US" b="1" dirty="0"/>
              <a:t>Self-harm</a:t>
            </a:r>
            <a:r>
              <a:rPr lang="en-US" dirty="0"/>
              <a:t>: Sometimes A&amp;E (DSH), but most often inpatient institutions and later on community studies.</a:t>
            </a:r>
          </a:p>
        </p:txBody>
      </p:sp>
    </p:spTree>
    <p:extLst>
      <p:ext uri="{BB962C8B-B14F-4D97-AF65-F5344CB8AC3E}">
        <p14:creationId xmlns:p14="http://schemas.microsoft.com/office/powerpoint/2010/main" val="3735432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C0DCF-7887-F89D-6955-75C70F793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 criticism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DFA67-B0DA-CC13-E1C4-7CCE572C5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can we responsibly say about the documents we have?</a:t>
            </a:r>
          </a:p>
          <a:p>
            <a:endParaRPr lang="en-US" dirty="0"/>
          </a:p>
          <a:p>
            <a:r>
              <a:rPr lang="en-US" dirty="0"/>
              <a:t>I’m more interested in how knowledge about suicide / attempted suicide / self-harm gets </a:t>
            </a:r>
            <a:r>
              <a:rPr lang="en-US" b="1" dirty="0"/>
              <a:t>made</a:t>
            </a:r>
            <a:r>
              <a:rPr lang="en-US" dirty="0"/>
              <a:t> than I am about classifying people in the past.</a:t>
            </a:r>
          </a:p>
          <a:p>
            <a:endParaRPr lang="en-US" dirty="0"/>
          </a:p>
          <a:p>
            <a:r>
              <a:rPr lang="en-US" dirty="0"/>
              <a:t>More interested in how people have classified, and why, than ’getting it right’.</a:t>
            </a:r>
          </a:p>
        </p:txBody>
      </p:sp>
    </p:spTree>
    <p:extLst>
      <p:ext uri="{BB962C8B-B14F-4D97-AF65-F5344CB8AC3E}">
        <p14:creationId xmlns:p14="http://schemas.microsoft.com/office/powerpoint/2010/main" val="31822671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7A9D7-1483-F964-30BE-FE5BE307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what? Who cares?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A9333-C2C1-120D-9515-C9AB669B4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Obviously don’t forget about intent or </a:t>
            </a:r>
            <a:r>
              <a:rPr lang="en-US" dirty="0" err="1"/>
              <a:t>behaviour</a:t>
            </a:r>
            <a:r>
              <a:rPr lang="en-US" dirty="0"/>
              <a:t> totally! (Why do self-poisoners predominate at A&amp;E?)</a:t>
            </a:r>
          </a:p>
          <a:p>
            <a:endParaRPr lang="en-US" dirty="0"/>
          </a:p>
          <a:p>
            <a:r>
              <a:rPr lang="en-US" dirty="0"/>
              <a:t>But we have to take care about what our sources </a:t>
            </a:r>
            <a:r>
              <a:rPr lang="en-US" b="1" i="1" dirty="0"/>
              <a:t>are</a:t>
            </a:r>
            <a:r>
              <a:rPr lang="en-US" b="1" dirty="0"/>
              <a:t> </a:t>
            </a:r>
            <a:r>
              <a:rPr lang="en-US" dirty="0"/>
              <a:t>as well as what we think they might </a:t>
            </a:r>
            <a:r>
              <a:rPr lang="en-US" b="1" i="1" dirty="0"/>
              <a:t>say.</a:t>
            </a:r>
          </a:p>
          <a:p>
            <a:endParaRPr lang="en-US" b="1" i="1" dirty="0"/>
          </a:p>
          <a:p>
            <a:r>
              <a:rPr lang="en-US" dirty="0"/>
              <a:t>Combining different kinds of data and information might well be interesting, but we have to be really careful about combining them.</a:t>
            </a:r>
          </a:p>
          <a:p>
            <a:endParaRPr lang="en-US" dirty="0"/>
          </a:p>
          <a:p>
            <a:r>
              <a:rPr lang="en-US" dirty="0"/>
              <a:t>People combine the rates of suicide and self-harm / attempted suicide across gender, and explain the gender difference that way. This is problematic.</a:t>
            </a:r>
          </a:p>
        </p:txBody>
      </p:sp>
    </p:spTree>
    <p:extLst>
      <p:ext uri="{BB962C8B-B14F-4D97-AF65-F5344CB8AC3E}">
        <p14:creationId xmlns:p14="http://schemas.microsoft.com/office/powerpoint/2010/main" val="154589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8A1D6-5BE9-B320-CE63-DD2DB4369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background – for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92FDE-A8AB-6DB8-4E0D-AEED6BC47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Historian of psychiatry, mostly looking at </a:t>
            </a:r>
            <a:r>
              <a:rPr lang="en-US" b="1" dirty="0"/>
              <a:t>medical scholarly journals </a:t>
            </a:r>
            <a:r>
              <a:rPr lang="en-US" dirty="0"/>
              <a:t>in English, about Britain, but also a little bit about the USA, Canada and Australia.</a:t>
            </a:r>
          </a:p>
          <a:p>
            <a:endParaRPr lang="en-US" dirty="0"/>
          </a:p>
          <a:p>
            <a:r>
              <a:rPr lang="en-US" dirty="0"/>
              <a:t>Studied the category of ‘deliberate self-cutting’ in Anglophone psychiatric literature.</a:t>
            </a:r>
          </a:p>
          <a:p>
            <a:endParaRPr lang="en-US" dirty="0"/>
          </a:p>
          <a:p>
            <a:r>
              <a:rPr lang="en-US" dirty="0"/>
              <a:t>PhD on ‘attempted suicide’, ‘self-poisoning’, ‘parasuicide’.</a:t>
            </a:r>
          </a:p>
          <a:p>
            <a:endParaRPr lang="en-US" dirty="0"/>
          </a:p>
          <a:p>
            <a:r>
              <a:rPr lang="en-US" dirty="0"/>
              <a:t>Interested in </a:t>
            </a:r>
            <a:r>
              <a:rPr lang="en-US" b="1" dirty="0"/>
              <a:t>categories</a:t>
            </a:r>
            <a:r>
              <a:rPr lang="en-US" dirty="0"/>
              <a:t> and their relationship to </a:t>
            </a:r>
            <a:r>
              <a:rPr lang="en-US" b="1" dirty="0"/>
              <a:t>institutions</a:t>
            </a:r>
            <a:r>
              <a:rPr lang="en-US" dirty="0"/>
              <a:t> and other contexts.</a:t>
            </a:r>
          </a:p>
        </p:txBody>
      </p:sp>
    </p:spTree>
    <p:extLst>
      <p:ext uri="{BB962C8B-B14F-4D97-AF65-F5344CB8AC3E}">
        <p14:creationId xmlns:p14="http://schemas.microsoft.com/office/powerpoint/2010/main" val="2265769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8AD6A-A410-1AD7-B782-D850B92C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talk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24E970-B2D1-A41C-05B7-1ABFDB89C7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45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94C91-9D7D-8F10-7080-99FC26C0A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62EB8-4661-99EE-E5EA-CDA211C58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Classifying ‘suicidal </a:t>
            </a:r>
            <a:r>
              <a:rPr lang="en-US" dirty="0" err="1"/>
              <a:t>behaviour</a:t>
            </a:r>
            <a:r>
              <a:rPr lang="en-US" dirty="0"/>
              <a:t>’ in history</a:t>
            </a:r>
          </a:p>
          <a:p>
            <a:r>
              <a:rPr lang="en-US" dirty="0"/>
              <a:t>Intent or </a:t>
            </a:r>
            <a:r>
              <a:rPr lang="en-US" dirty="0" err="1"/>
              <a:t>behaviour</a:t>
            </a:r>
            <a:r>
              <a:rPr lang="en-US" dirty="0"/>
              <a:t>?</a:t>
            </a:r>
          </a:p>
          <a:p>
            <a:r>
              <a:rPr lang="en-US" dirty="0"/>
              <a:t>Legal legacy around intent</a:t>
            </a:r>
          </a:p>
          <a:p>
            <a:r>
              <a:rPr lang="en-US" dirty="0" err="1"/>
              <a:t>Behaviour</a:t>
            </a:r>
            <a:r>
              <a:rPr lang="en-US" dirty="0"/>
              <a:t> avoiding (but endlessly circling) intent</a:t>
            </a:r>
          </a:p>
          <a:p>
            <a:r>
              <a:rPr lang="en-US" dirty="0"/>
              <a:t>Focus on outcome</a:t>
            </a:r>
          </a:p>
          <a:p>
            <a:r>
              <a:rPr lang="en-US" dirty="0"/>
              <a:t>Institutional contextual difference</a:t>
            </a:r>
          </a:p>
          <a:p>
            <a:r>
              <a:rPr lang="en-US" dirty="0"/>
              <a:t>Source criticism</a:t>
            </a:r>
          </a:p>
        </p:txBody>
      </p:sp>
    </p:spTree>
    <p:extLst>
      <p:ext uri="{BB962C8B-B14F-4D97-AF65-F5344CB8AC3E}">
        <p14:creationId xmlns:p14="http://schemas.microsoft.com/office/powerpoint/2010/main" val="326792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66748-5477-0B03-9D8B-215F96068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Classifying ‘suicidal </a:t>
            </a:r>
            <a:r>
              <a:rPr lang="en-US" dirty="0" err="1"/>
              <a:t>behaviour</a:t>
            </a:r>
            <a:r>
              <a:rPr lang="en-US" dirty="0"/>
              <a:t>’ in history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89685-1DB4-7F28-8222-25A2F453C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we classifying?</a:t>
            </a:r>
          </a:p>
          <a:p>
            <a:r>
              <a:rPr lang="en-US" dirty="0"/>
              <a:t>What are we investigating?</a:t>
            </a:r>
          </a:p>
          <a:p>
            <a:r>
              <a:rPr lang="en-US" dirty="0"/>
              <a:t>What is suicidal </a:t>
            </a:r>
            <a:r>
              <a:rPr lang="en-US" dirty="0" err="1"/>
              <a:t>behaviour</a:t>
            </a:r>
            <a:r>
              <a:rPr lang="en-US" dirty="0"/>
              <a:t>?</a:t>
            </a:r>
          </a:p>
          <a:p>
            <a:r>
              <a:rPr lang="en-US" dirty="0"/>
              <a:t>Whose opinions matter?</a:t>
            </a:r>
          </a:p>
          <a:p>
            <a:r>
              <a:rPr lang="en-US" dirty="0"/>
              <a:t>What are we trying to understand?</a:t>
            </a:r>
          </a:p>
          <a:p>
            <a:r>
              <a:rPr lang="en-US" dirty="0"/>
              <a:t>Contextual understanding decisions and theories of actors.</a:t>
            </a:r>
          </a:p>
        </p:txBody>
      </p:sp>
    </p:spTree>
    <p:extLst>
      <p:ext uri="{BB962C8B-B14F-4D97-AF65-F5344CB8AC3E}">
        <p14:creationId xmlns:p14="http://schemas.microsoft.com/office/powerpoint/2010/main" val="117062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12C1D-0EC3-78BF-DEE7-C4340B221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Intent or </a:t>
            </a:r>
            <a:r>
              <a:rPr lang="en-US" dirty="0" err="1"/>
              <a:t>behaviour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6F1BE-06B5-6640-D5AF-8D376E8A9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Intent: ‘completed suicide’ / ‘attempted suicide’ / ‘self-harm’</a:t>
            </a:r>
          </a:p>
          <a:p>
            <a:r>
              <a:rPr lang="en-US" dirty="0"/>
              <a:t>Positive intent to kill oneself / ambiguous / positive intent to regulate emotions</a:t>
            </a:r>
          </a:p>
          <a:p>
            <a:endParaRPr lang="en-US" dirty="0"/>
          </a:p>
          <a:p>
            <a:r>
              <a:rPr lang="en-US" dirty="0" err="1"/>
              <a:t>Behaviour</a:t>
            </a:r>
            <a:r>
              <a:rPr lang="en-US" dirty="0"/>
              <a:t>: ‘self-poisoning’ ‘hanging’ ‘domestic gas’ ‘overdosing’ ‘deliberate self-harm’ ‘delicate self-cutting’ ‘wrist slashing’</a:t>
            </a:r>
          </a:p>
          <a:p>
            <a:endParaRPr lang="en-US" dirty="0"/>
          </a:p>
          <a:p>
            <a:r>
              <a:rPr lang="en-US" dirty="0"/>
              <a:t>Also – ‘parasuicide’ ‘</a:t>
            </a:r>
            <a:r>
              <a:rPr lang="en-US" dirty="0" err="1"/>
              <a:t>pseudocide</a:t>
            </a:r>
            <a:r>
              <a:rPr lang="en-US" dirty="0"/>
              <a:t>’ ‘</a:t>
            </a:r>
            <a:r>
              <a:rPr lang="en-US" dirty="0" err="1"/>
              <a:t>propetia</a:t>
            </a:r>
            <a:r>
              <a:rPr lang="en-US" dirty="0"/>
              <a:t>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33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4752D-D69F-8941-1496-764D45C7A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legacy around intent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9847D-EF6F-01D0-341C-0D542985D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Legal issues and psychiatry are long-standing</a:t>
            </a:r>
          </a:p>
          <a:p>
            <a:r>
              <a:rPr lang="en-US" dirty="0"/>
              <a:t>Suicide is a legal issue (1961) / </a:t>
            </a:r>
            <a:r>
              <a:rPr lang="en-US" i="1" dirty="0"/>
              <a:t>Ought Suicide to be a Crime?</a:t>
            </a:r>
            <a:r>
              <a:rPr lang="en-US" dirty="0"/>
              <a:t> (1961)</a:t>
            </a:r>
          </a:p>
          <a:p>
            <a:r>
              <a:rPr lang="en-US" dirty="0"/>
              <a:t>‘Attempted suicide’ is an interesting issue (1959)</a:t>
            </a:r>
          </a:p>
          <a:p>
            <a:endParaRPr lang="en-US" dirty="0"/>
          </a:p>
          <a:p>
            <a:r>
              <a:rPr lang="en-US" dirty="0"/>
              <a:t>Legal processes MUST focus on intent, but this is not always very helpful in explaining what is going on.</a:t>
            </a:r>
          </a:p>
          <a:p>
            <a:r>
              <a:rPr lang="en-US" dirty="0"/>
              <a:t>Ambiguity / risk </a:t>
            </a:r>
          </a:p>
          <a:p>
            <a:r>
              <a:rPr lang="en-US" dirty="0"/>
              <a:t>Getting the ‘wrong’ outcome according to the initial intent</a:t>
            </a:r>
          </a:p>
        </p:txBody>
      </p:sp>
    </p:spTree>
    <p:extLst>
      <p:ext uri="{BB962C8B-B14F-4D97-AF65-F5344CB8AC3E}">
        <p14:creationId xmlns:p14="http://schemas.microsoft.com/office/powerpoint/2010/main" val="2886432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FBADA-7359-AFE3-87D6-C35C08A80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Behaviour</a:t>
            </a:r>
            <a:r>
              <a:rPr lang="en-US" dirty="0"/>
              <a:t>: avoiding (endlessly circling) intent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A1032E-27BE-CD03-54D0-F3F9BC83C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Erwin Stengel’s ‘Attempted Suicide’ (1950s) does </a:t>
            </a:r>
            <a:r>
              <a:rPr lang="en-US" dirty="0" err="1"/>
              <a:t>centre</a:t>
            </a:r>
            <a:r>
              <a:rPr lang="en-US" dirty="0"/>
              <a:t> intent.</a:t>
            </a:r>
          </a:p>
          <a:p>
            <a:endParaRPr lang="en-US" dirty="0"/>
          </a:p>
          <a:p>
            <a:r>
              <a:rPr lang="en-US" dirty="0"/>
              <a:t>Neil Kessel and ‘self-poisoning’ tries to focus on the </a:t>
            </a:r>
            <a:r>
              <a:rPr lang="en-US" dirty="0" err="1"/>
              <a:t>behaviour</a:t>
            </a:r>
            <a:r>
              <a:rPr lang="en-US" dirty="0"/>
              <a:t>, and step back from the intent.</a:t>
            </a:r>
          </a:p>
          <a:p>
            <a:endParaRPr lang="en-US" dirty="0"/>
          </a:p>
          <a:p>
            <a:r>
              <a:rPr lang="en-US" dirty="0"/>
              <a:t>But Kessel is still obsessed with intent underneath it all!</a:t>
            </a:r>
          </a:p>
          <a:p>
            <a:endParaRPr lang="en-US" dirty="0"/>
          </a:p>
          <a:p>
            <a:r>
              <a:rPr lang="en-US" dirty="0"/>
              <a:t>‘Self-cutting’, ‘wrist slashing’, ‘delicate self-cutting’, ‘wrist cutting’ (all roots of NSSI)</a:t>
            </a:r>
          </a:p>
        </p:txBody>
      </p:sp>
    </p:spTree>
    <p:extLst>
      <p:ext uri="{BB962C8B-B14F-4D97-AF65-F5344CB8AC3E}">
        <p14:creationId xmlns:p14="http://schemas.microsoft.com/office/powerpoint/2010/main" val="2908216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35098-61D6-5159-47E4-CF635F1AC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on outcome?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0F39C-FDB0-30F3-D6AA-7F95C1059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Instead of focusing on the intent or the </a:t>
            </a:r>
            <a:r>
              <a:rPr lang="en-US" dirty="0" err="1"/>
              <a:t>behaviour</a:t>
            </a:r>
            <a:r>
              <a:rPr lang="en-US" dirty="0"/>
              <a:t> I think HISTORIANS should focus on understanding suicidal </a:t>
            </a:r>
            <a:r>
              <a:rPr lang="en-US" dirty="0" err="1"/>
              <a:t>behaviour</a:t>
            </a:r>
            <a:r>
              <a:rPr lang="en-US" dirty="0"/>
              <a:t> by OUTCOME</a:t>
            </a:r>
          </a:p>
          <a:p>
            <a:endParaRPr lang="en-US" dirty="0"/>
          </a:p>
          <a:p>
            <a:r>
              <a:rPr lang="en-US" dirty="0"/>
              <a:t>What historians call ‘source criticism’ shows that the quality of information for ‘suicide’ and ‘attempted suicide’ is radically different, even if they might overlap in INTENT</a:t>
            </a:r>
          </a:p>
          <a:p>
            <a:endParaRPr lang="en-US" dirty="0"/>
          </a:p>
          <a:p>
            <a:r>
              <a:rPr lang="en-US" dirty="0"/>
              <a:t>Of course we know that dead bodies do not get counted at A&amp;E and living ones do not get assessed by coroners courts. But do we really reckon with the CONSEQUENCES of such differences?</a:t>
            </a:r>
          </a:p>
        </p:txBody>
      </p:sp>
    </p:spTree>
    <p:extLst>
      <p:ext uri="{BB962C8B-B14F-4D97-AF65-F5344CB8AC3E}">
        <p14:creationId xmlns:p14="http://schemas.microsoft.com/office/powerpoint/2010/main" val="12549962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4427</TotalTime>
  <Words>702</Words>
  <Application>Microsoft Macintosh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Tw Cen MT</vt:lpstr>
      <vt:lpstr>Tw Cen MT Condensed</vt:lpstr>
      <vt:lpstr>Wingdings 3</vt:lpstr>
      <vt:lpstr>Integral</vt:lpstr>
      <vt:lpstr>Conceptual Confusion, Institutional Clarity?</vt:lpstr>
      <vt:lpstr>My background – for context</vt:lpstr>
      <vt:lpstr>Outline of talk</vt:lpstr>
      <vt:lpstr>Outline of sections</vt:lpstr>
      <vt:lpstr>Classifying ‘suicidal behaviour’ in history </vt:lpstr>
      <vt:lpstr>Intent or behaviour?</vt:lpstr>
      <vt:lpstr>Legal legacy around intent</vt:lpstr>
      <vt:lpstr>Behaviour: avoiding (endlessly circling) intent </vt:lpstr>
      <vt:lpstr>Focus on outcome?</vt:lpstr>
      <vt:lpstr>Institutional contextual difference</vt:lpstr>
      <vt:lpstr>Source criticism</vt:lpstr>
      <vt:lpstr>So what? Who cares?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Historical, Institutional and Conceptual Confusion</dc:title>
  <dc:creator>Chris Millard</dc:creator>
  <cp:lastModifiedBy>Chris Millard</cp:lastModifiedBy>
  <cp:revision>18</cp:revision>
  <dcterms:created xsi:type="dcterms:W3CDTF">2022-05-16T11:41:07Z</dcterms:created>
  <dcterms:modified xsi:type="dcterms:W3CDTF">2022-05-19T13:28:28Z</dcterms:modified>
</cp:coreProperties>
</file>